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Lst>
  <p:sldSz cx="18288000" cy="10287000"/>
  <p:notesSz cx="6858000" cy="9144000"/>
  <p:embeddedFontLst>
    <p:embeddedFont>
      <p:font typeface="Arimo Bold" charset="1" panose="020B0704020202020204"/>
      <p:regular r:id="rId14"/>
    </p:embeddedFont>
    <p:embeddedFont>
      <p:font typeface="Arimo" charset="1" panose="020B0604020202020204"/>
      <p:regular r:id="rId1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fonts/font14.fntdata" Type="http://schemas.openxmlformats.org/officeDocument/2006/relationships/font"/><Relationship Id="rId15" Target="fonts/font15.fntdata" Type="http://schemas.openxmlformats.org/officeDocument/2006/relationships/font"/><Relationship Id="rId2" Target="presProps.xml" Type="http://schemas.openxmlformats.org/officeDocument/2006/relationships/presProps"/><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3.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5.png" Type="http://schemas.openxmlformats.org/officeDocument/2006/relationships/image"/><Relationship Id="rId4" Target="../media/image6.png" Type="http://schemas.openxmlformats.org/officeDocument/2006/relationships/image"/><Relationship Id="rId5" Target="../media/image7.png" Type="http://schemas.openxmlformats.org/officeDocument/2006/relationships/image"/><Relationship Id="rId6" Target="../media/image8.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9.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0.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2"/>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8" id="8"/>
          <p:cNvSpPr txBox="true"/>
          <p:nvPr/>
        </p:nvSpPr>
        <p:spPr>
          <a:xfrm rot="0">
            <a:off x="992238" y="3080445"/>
            <a:ext cx="9445526" cy="1829097"/>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Hospital Patient Management System</a:t>
            </a:r>
          </a:p>
        </p:txBody>
      </p:sp>
      <p:sp>
        <p:nvSpPr>
          <p:cNvPr name="TextBox 9" id="9"/>
          <p:cNvSpPr txBox="true"/>
          <p:nvPr/>
        </p:nvSpPr>
        <p:spPr>
          <a:xfrm rot="0">
            <a:off x="992238" y="5229969"/>
            <a:ext cx="9445526"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Welcome to our presentation on the Hospital Patient Management System. This system streamlines patient data handling, provides an intuitive interface, and ensures seamless operations for healthcare providers.</a:t>
            </a:r>
          </a:p>
        </p:txBody>
      </p:sp>
      <p:sp>
        <p:nvSpPr>
          <p:cNvPr name="TextBox 10" id="10"/>
          <p:cNvSpPr txBox="true"/>
          <p:nvPr/>
        </p:nvSpPr>
        <p:spPr>
          <a:xfrm rot="0">
            <a:off x="992238" y="6872019"/>
            <a:ext cx="9445526" cy="433351"/>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by Mona Raj</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2"/>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8" id="8"/>
          <p:cNvSpPr txBox="true"/>
          <p:nvPr/>
        </p:nvSpPr>
        <p:spPr>
          <a:xfrm rot="0">
            <a:off x="992238" y="2836069"/>
            <a:ext cx="7088237" cy="943124"/>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Problem Statement</a:t>
            </a:r>
          </a:p>
        </p:txBody>
      </p:sp>
      <p:grpSp>
        <p:nvGrpSpPr>
          <p:cNvPr name="Group 9" id="9"/>
          <p:cNvGrpSpPr/>
          <p:nvPr/>
        </p:nvGrpSpPr>
        <p:grpSpPr>
          <a:xfrm rot="0">
            <a:off x="992238" y="4523334"/>
            <a:ext cx="637878" cy="637878"/>
            <a:chOff x="0" y="0"/>
            <a:chExt cx="850503" cy="850503"/>
          </a:xfrm>
        </p:grpSpPr>
        <p:sp>
          <p:nvSpPr>
            <p:cNvPr name="Freeform 10" id="10"/>
            <p:cNvSpPr/>
            <p:nvPr/>
          </p:nvSpPr>
          <p:spPr>
            <a:xfrm flipH="false" flipV="false" rot="0">
              <a:off x="0" y="0"/>
              <a:ext cx="850519" cy="850519"/>
            </a:xfrm>
            <a:custGeom>
              <a:avLst/>
              <a:gdLst/>
              <a:ahLst/>
              <a:cxnLst/>
              <a:rect r="r" b="b" t="t" l="l"/>
              <a:pathLst>
                <a:path h="850519" w="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sp>
        <p:nvSpPr>
          <p:cNvPr name="TextBox 11" id="11"/>
          <p:cNvSpPr txBox="true"/>
          <p:nvPr/>
        </p:nvSpPr>
        <p:spPr>
          <a:xfrm rot="0">
            <a:off x="1205061" y="4667696"/>
            <a:ext cx="212229" cy="387251"/>
          </a:xfrm>
          <a:prstGeom prst="rect">
            <a:avLst/>
          </a:prstGeom>
        </p:spPr>
        <p:txBody>
          <a:bodyPr anchor="t" rtlCol="false" tIns="0" lIns="0" bIns="0" rIns="0">
            <a:spAutoFit/>
          </a:bodyPr>
          <a:lstStyle/>
          <a:p>
            <a:pPr algn="ctr">
              <a:lnSpc>
                <a:spcPts val="3312"/>
              </a:lnSpc>
            </a:pPr>
            <a:r>
              <a:rPr lang="en-US" sz="3312" b="true">
                <a:solidFill>
                  <a:srgbClr val="405449"/>
                </a:solidFill>
                <a:latin typeface="Arimo Bold"/>
                <a:ea typeface="Arimo Bold"/>
                <a:cs typeface="Arimo Bold"/>
                <a:sym typeface="Arimo Bold"/>
              </a:rPr>
              <a:t>1</a:t>
            </a:r>
          </a:p>
        </p:txBody>
      </p:sp>
      <p:sp>
        <p:nvSpPr>
          <p:cNvPr name="TextBox 12" id="12"/>
          <p:cNvSpPr txBox="true"/>
          <p:nvPr/>
        </p:nvSpPr>
        <p:spPr>
          <a:xfrm rot="0">
            <a:off x="1913632" y="4485234"/>
            <a:ext cx="3659684" cy="923925"/>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Manage Patient Records</a:t>
            </a:r>
          </a:p>
        </p:txBody>
      </p:sp>
      <p:sp>
        <p:nvSpPr>
          <p:cNvPr name="TextBox 13" id="13"/>
          <p:cNvSpPr txBox="true"/>
          <p:nvPr/>
        </p:nvSpPr>
        <p:spPr>
          <a:xfrm rot="0">
            <a:off x="1913632" y="5474494"/>
            <a:ext cx="3659684"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Implement CRUD (Create, Read, Update, Delete) operations to efficiently handle patient data.</a:t>
            </a:r>
          </a:p>
        </p:txBody>
      </p:sp>
      <p:grpSp>
        <p:nvGrpSpPr>
          <p:cNvPr name="Group 14" id="14"/>
          <p:cNvGrpSpPr/>
          <p:nvPr/>
        </p:nvGrpSpPr>
        <p:grpSpPr>
          <a:xfrm rot="0">
            <a:off x="5856834" y="4523334"/>
            <a:ext cx="637878" cy="637878"/>
            <a:chOff x="0" y="0"/>
            <a:chExt cx="850503" cy="850503"/>
          </a:xfrm>
        </p:grpSpPr>
        <p:sp>
          <p:nvSpPr>
            <p:cNvPr name="Freeform 15" id="15"/>
            <p:cNvSpPr/>
            <p:nvPr/>
          </p:nvSpPr>
          <p:spPr>
            <a:xfrm flipH="false" flipV="false" rot="0">
              <a:off x="0" y="0"/>
              <a:ext cx="850519" cy="850519"/>
            </a:xfrm>
            <a:custGeom>
              <a:avLst/>
              <a:gdLst/>
              <a:ahLst/>
              <a:cxnLst/>
              <a:rect r="r" b="b" t="t" l="l"/>
              <a:pathLst>
                <a:path h="850519" w="850519">
                  <a:moveTo>
                    <a:pt x="0" y="340233"/>
                  </a:moveTo>
                  <a:cubicBezTo>
                    <a:pt x="0" y="152273"/>
                    <a:pt x="152273" y="0"/>
                    <a:pt x="340233" y="0"/>
                  </a:cubicBezTo>
                  <a:lnTo>
                    <a:pt x="510286" y="0"/>
                  </a:lnTo>
                  <a:cubicBezTo>
                    <a:pt x="698246" y="0"/>
                    <a:pt x="850519" y="152273"/>
                    <a:pt x="850519" y="340233"/>
                  </a:cubicBezTo>
                  <a:lnTo>
                    <a:pt x="850519" y="510286"/>
                  </a:lnTo>
                  <a:cubicBezTo>
                    <a:pt x="850519" y="698246"/>
                    <a:pt x="698246" y="850519"/>
                    <a:pt x="510286" y="850519"/>
                  </a:cubicBezTo>
                  <a:lnTo>
                    <a:pt x="340233" y="850519"/>
                  </a:lnTo>
                  <a:cubicBezTo>
                    <a:pt x="152273" y="850519"/>
                    <a:pt x="0" y="698119"/>
                    <a:pt x="0" y="510286"/>
                  </a:cubicBezTo>
                  <a:close/>
                </a:path>
              </a:pathLst>
            </a:custGeom>
            <a:solidFill>
              <a:srgbClr val="E8F3E8"/>
            </a:solidFill>
          </p:spPr>
        </p:sp>
      </p:grpSp>
      <p:sp>
        <p:nvSpPr>
          <p:cNvPr name="TextBox 16" id="16"/>
          <p:cNvSpPr txBox="true"/>
          <p:nvPr/>
        </p:nvSpPr>
        <p:spPr>
          <a:xfrm rot="0">
            <a:off x="6036766" y="4667696"/>
            <a:ext cx="278011" cy="387251"/>
          </a:xfrm>
          <a:prstGeom prst="rect">
            <a:avLst/>
          </a:prstGeom>
        </p:spPr>
        <p:txBody>
          <a:bodyPr anchor="t" rtlCol="false" tIns="0" lIns="0" bIns="0" rIns="0">
            <a:spAutoFit/>
          </a:bodyPr>
          <a:lstStyle/>
          <a:p>
            <a:pPr algn="ctr">
              <a:lnSpc>
                <a:spcPts val="3312"/>
              </a:lnSpc>
            </a:pPr>
            <a:r>
              <a:rPr lang="en-US" sz="3312" b="true">
                <a:solidFill>
                  <a:srgbClr val="405449"/>
                </a:solidFill>
                <a:latin typeface="Arimo Bold"/>
                <a:ea typeface="Arimo Bold"/>
                <a:cs typeface="Arimo Bold"/>
                <a:sym typeface="Arimo Bold"/>
              </a:rPr>
              <a:t>2</a:t>
            </a:r>
          </a:p>
        </p:txBody>
      </p:sp>
      <p:sp>
        <p:nvSpPr>
          <p:cNvPr name="TextBox 17" id="17"/>
          <p:cNvSpPr txBox="true"/>
          <p:nvPr/>
        </p:nvSpPr>
        <p:spPr>
          <a:xfrm rot="0">
            <a:off x="6778229" y="4485234"/>
            <a:ext cx="3659684" cy="923925"/>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Improve Data Handling</a:t>
            </a:r>
          </a:p>
        </p:txBody>
      </p:sp>
      <p:sp>
        <p:nvSpPr>
          <p:cNvPr name="TextBox 18" id="18"/>
          <p:cNvSpPr txBox="true"/>
          <p:nvPr/>
        </p:nvSpPr>
        <p:spPr>
          <a:xfrm rot="0">
            <a:off x="6778229" y="5474494"/>
            <a:ext cx="3659684"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Simplify the process of storing, accessing, and updating patient information.</a:t>
            </a:r>
          </a:p>
        </p:txBody>
      </p:sp>
    </p:spTree>
  </p:cSld>
  <p:clrMapOvr>
    <a:masterClrMapping/>
  </p:clrMapOvr>
</p:sld>
</file>

<file path=ppt/slides/slide3.xml><?xml version="1.0" encoding="utf-8"?>
<p:sld xmlns:p="http://schemas.openxmlformats.org/presentationml/2006/main" xmlns:a="http://schemas.openxmlformats.org/drawingml/2006/main">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TextBox 6" id="6"/>
          <p:cNvSpPr txBox="true"/>
          <p:nvPr/>
        </p:nvSpPr>
        <p:spPr>
          <a:xfrm rot="0">
            <a:off x="992238" y="3344615"/>
            <a:ext cx="7088237" cy="943124"/>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System Objectives</a:t>
            </a:r>
          </a:p>
        </p:txBody>
      </p:sp>
      <p:sp>
        <p:nvSpPr>
          <p:cNvPr name="TextBox 7" id="7"/>
          <p:cNvSpPr txBox="true"/>
          <p:nvPr/>
        </p:nvSpPr>
        <p:spPr>
          <a:xfrm rot="0">
            <a:off x="992238" y="4958358"/>
            <a:ext cx="3544044" cy="481012"/>
          </a:xfrm>
          <a:prstGeom prst="rect">
            <a:avLst/>
          </a:prstGeom>
        </p:spPr>
        <p:txBody>
          <a:bodyPr anchor="t" rtlCol="false" tIns="0" lIns="0" bIns="0" rIns="0">
            <a:spAutoFit/>
          </a:bodyPr>
          <a:lstStyle/>
          <a:p>
            <a:pPr algn="l">
              <a:lnSpc>
                <a:spcPts val="3437"/>
              </a:lnSpc>
            </a:pPr>
            <a:r>
              <a:rPr lang="en-US" sz="2750" b="true">
                <a:solidFill>
                  <a:srgbClr val="3B4540"/>
                </a:solidFill>
                <a:latin typeface="Arimo Bold"/>
                <a:ea typeface="Arimo Bold"/>
                <a:cs typeface="Arimo Bold"/>
                <a:sym typeface="Arimo Bold"/>
              </a:rPr>
              <a:t>Intuitive Interface</a:t>
            </a:r>
          </a:p>
        </p:txBody>
      </p:sp>
      <p:sp>
        <p:nvSpPr>
          <p:cNvPr name="TextBox 8" id="8"/>
          <p:cNvSpPr txBox="true"/>
          <p:nvPr/>
        </p:nvSpPr>
        <p:spPr>
          <a:xfrm rot="0">
            <a:off x="992238" y="5618113"/>
            <a:ext cx="7805886" cy="1012031"/>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Provide a user-friendly and easy-to-navigate interface for healthcare professionals.</a:t>
            </a:r>
          </a:p>
        </p:txBody>
      </p:sp>
      <p:sp>
        <p:nvSpPr>
          <p:cNvPr name="TextBox 9" id="9"/>
          <p:cNvSpPr txBox="true"/>
          <p:nvPr/>
        </p:nvSpPr>
        <p:spPr>
          <a:xfrm rot="0">
            <a:off x="9499401" y="4958358"/>
            <a:ext cx="3755082" cy="481012"/>
          </a:xfrm>
          <a:prstGeom prst="rect">
            <a:avLst/>
          </a:prstGeom>
        </p:spPr>
        <p:txBody>
          <a:bodyPr anchor="t" rtlCol="false" tIns="0" lIns="0" bIns="0" rIns="0">
            <a:spAutoFit/>
          </a:bodyPr>
          <a:lstStyle/>
          <a:p>
            <a:pPr algn="l">
              <a:lnSpc>
                <a:spcPts val="3437"/>
              </a:lnSpc>
            </a:pPr>
            <a:r>
              <a:rPr lang="en-US" sz="2750" b="true">
                <a:solidFill>
                  <a:srgbClr val="3B4540"/>
                </a:solidFill>
                <a:latin typeface="Arimo Bold"/>
                <a:ea typeface="Arimo Bold"/>
                <a:cs typeface="Arimo Bold"/>
                <a:sym typeface="Arimo Bold"/>
              </a:rPr>
              <a:t>Seamless Operations</a:t>
            </a:r>
          </a:p>
        </p:txBody>
      </p:sp>
      <p:sp>
        <p:nvSpPr>
          <p:cNvPr name="TextBox 10" id="10"/>
          <p:cNvSpPr txBox="true"/>
          <p:nvPr/>
        </p:nvSpPr>
        <p:spPr>
          <a:xfrm rot="0">
            <a:off x="9499401" y="5618113"/>
            <a:ext cx="7805886" cy="1012031"/>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Ensure a smooth and efficient workflow for patient data management.</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2"/>
            <a:stretch>
              <a:fillRect l="0" t="0" r="0" b="0"/>
            </a:stretch>
          </a:blipFill>
        </p:spPr>
      </p:sp>
      <p:sp>
        <p:nvSpPr>
          <p:cNvPr name="TextBox 7" id="7"/>
          <p:cNvSpPr txBox="true"/>
          <p:nvPr/>
        </p:nvSpPr>
        <p:spPr>
          <a:xfrm rot="0">
            <a:off x="7850237" y="2711946"/>
            <a:ext cx="7912150" cy="943124"/>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System Requirements</a:t>
            </a:r>
          </a:p>
        </p:txBody>
      </p:sp>
      <p:grpSp>
        <p:nvGrpSpPr>
          <p:cNvPr name="Group 8" id="8"/>
          <p:cNvGrpSpPr/>
          <p:nvPr/>
        </p:nvGrpSpPr>
        <p:grpSpPr>
          <a:xfrm rot="0">
            <a:off x="7850237" y="4080272"/>
            <a:ext cx="4581079" cy="3437484"/>
            <a:chOff x="0" y="0"/>
            <a:chExt cx="6108105" cy="4583312"/>
          </a:xfrm>
        </p:grpSpPr>
        <p:sp>
          <p:nvSpPr>
            <p:cNvPr name="Freeform 9" id="9"/>
            <p:cNvSpPr/>
            <p:nvPr/>
          </p:nvSpPr>
          <p:spPr>
            <a:xfrm flipH="false" flipV="false" rot="0">
              <a:off x="0" y="0"/>
              <a:ext cx="6108065" cy="4583303"/>
            </a:xfrm>
            <a:custGeom>
              <a:avLst/>
              <a:gdLst/>
              <a:ahLst/>
              <a:cxnLst/>
              <a:rect r="r" b="b" t="t" l="l"/>
              <a:pathLst>
                <a:path h="4583303" w="6108065">
                  <a:moveTo>
                    <a:pt x="0" y="340233"/>
                  </a:moveTo>
                  <a:cubicBezTo>
                    <a:pt x="0" y="152400"/>
                    <a:pt x="152400" y="0"/>
                    <a:pt x="340233" y="0"/>
                  </a:cubicBezTo>
                  <a:lnTo>
                    <a:pt x="5767832" y="0"/>
                  </a:lnTo>
                  <a:cubicBezTo>
                    <a:pt x="5955792" y="0"/>
                    <a:pt x="6108065" y="152400"/>
                    <a:pt x="6108065" y="340233"/>
                  </a:cubicBezTo>
                  <a:lnTo>
                    <a:pt x="6108065" y="4243070"/>
                  </a:lnTo>
                  <a:cubicBezTo>
                    <a:pt x="6108065" y="4431030"/>
                    <a:pt x="5955665" y="4583303"/>
                    <a:pt x="5767832" y="4583303"/>
                  </a:cubicBezTo>
                  <a:lnTo>
                    <a:pt x="340233" y="4583303"/>
                  </a:lnTo>
                  <a:cubicBezTo>
                    <a:pt x="152400" y="4583303"/>
                    <a:pt x="0" y="4431030"/>
                    <a:pt x="0" y="4243070"/>
                  </a:cubicBezTo>
                  <a:close/>
                </a:path>
              </a:pathLst>
            </a:custGeom>
            <a:solidFill>
              <a:srgbClr val="E8F3E8"/>
            </a:solidFill>
          </p:spPr>
        </p:sp>
      </p:grpSp>
      <p:sp>
        <p:nvSpPr>
          <p:cNvPr name="TextBox 10" id="10"/>
          <p:cNvSpPr txBox="true"/>
          <p:nvPr/>
        </p:nvSpPr>
        <p:spPr>
          <a:xfrm rot="0">
            <a:off x="8133755" y="4325690"/>
            <a:ext cx="3544044" cy="481012"/>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C-based CLI</a:t>
            </a:r>
          </a:p>
        </p:txBody>
      </p:sp>
      <p:sp>
        <p:nvSpPr>
          <p:cNvPr name="TextBox 11" id="11"/>
          <p:cNvSpPr txBox="true"/>
          <p:nvPr/>
        </p:nvSpPr>
        <p:spPr>
          <a:xfrm rot="0">
            <a:off x="8133755" y="4872037"/>
            <a:ext cx="4014044"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Develop a command-line interface (CLI) application using the C programming language.</a:t>
            </a:r>
          </a:p>
        </p:txBody>
      </p:sp>
      <p:grpSp>
        <p:nvGrpSpPr>
          <p:cNvPr name="Group 12" id="12"/>
          <p:cNvGrpSpPr/>
          <p:nvPr/>
        </p:nvGrpSpPr>
        <p:grpSpPr>
          <a:xfrm rot="0">
            <a:off x="12714834" y="4080272"/>
            <a:ext cx="4581079" cy="3437484"/>
            <a:chOff x="0" y="0"/>
            <a:chExt cx="6108105" cy="4583312"/>
          </a:xfrm>
        </p:grpSpPr>
        <p:sp>
          <p:nvSpPr>
            <p:cNvPr name="Freeform 13" id="13"/>
            <p:cNvSpPr/>
            <p:nvPr/>
          </p:nvSpPr>
          <p:spPr>
            <a:xfrm flipH="false" flipV="false" rot="0">
              <a:off x="0" y="0"/>
              <a:ext cx="6108065" cy="4583303"/>
            </a:xfrm>
            <a:custGeom>
              <a:avLst/>
              <a:gdLst/>
              <a:ahLst/>
              <a:cxnLst/>
              <a:rect r="r" b="b" t="t" l="l"/>
              <a:pathLst>
                <a:path h="4583303" w="6108065">
                  <a:moveTo>
                    <a:pt x="0" y="340233"/>
                  </a:moveTo>
                  <a:cubicBezTo>
                    <a:pt x="0" y="152400"/>
                    <a:pt x="152400" y="0"/>
                    <a:pt x="340233" y="0"/>
                  </a:cubicBezTo>
                  <a:lnTo>
                    <a:pt x="5767832" y="0"/>
                  </a:lnTo>
                  <a:cubicBezTo>
                    <a:pt x="5955792" y="0"/>
                    <a:pt x="6108065" y="152400"/>
                    <a:pt x="6108065" y="340233"/>
                  </a:cubicBezTo>
                  <a:lnTo>
                    <a:pt x="6108065" y="4243070"/>
                  </a:lnTo>
                  <a:cubicBezTo>
                    <a:pt x="6108065" y="4431030"/>
                    <a:pt x="5955665" y="4583303"/>
                    <a:pt x="5767832" y="4583303"/>
                  </a:cubicBezTo>
                  <a:lnTo>
                    <a:pt x="340233" y="4583303"/>
                  </a:lnTo>
                  <a:cubicBezTo>
                    <a:pt x="152400" y="4583303"/>
                    <a:pt x="0" y="4431030"/>
                    <a:pt x="0" y="4243070"/>
                  </a:cubicBezTo>
                  <a:close/>
                </a:path>
              </a:pathLst>
            </a:custGeom>
            <a:solidFill>
              <a:srgbClr val="E8F3E8"/>
            </a:solidFill>
          </p:spPr>
        </p:sp>
      </p:grpSp>
      <p:sp>
        <p:nvSpPr>
          <p:cNvPr name="TextBox 14" id="14"/>
          <p:cNvSpPr txBox="true"/>
          <p:nvPr/>
        </p:nvSpPr>
        <p:spPr>
          <a:xfrm rot="0">
            <a:off x="12998351" y="4325690"/>
            <a:ext cx="4014044" cy="923925"/>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Menu-driven Algorithm</a:t>
            </a:r>
          </a:p>
        </p:txBody>
      </p:sp>
      <p:sp>
        <p:nvSpPr>
          <p:cNvPr name="TextBox 15" id="15"/>
          <p:cNvSpPr txBox="true"/>
          <p:nvPr/>
        </p:nvSpPr>
        <p:spPr>
          <a:xfrm rot="0">
            <a:off x="12998351" y="5314950"/>
            <a:ext cx="4014044"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Implement a menu-driven algorithm to guide users through the system's functionalities.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2"/>
            <a:stretch>
              <a:fillRect l="0" t="0" r="0" b="0"/>
            </a:stretch>
          </a:blipFill>
        </p:spPr>
      </p:sp>
      <p:sp>
        <p:nvSpPr>
          <p:cNvPr name="Freeform 7" id="7" descr="preencoded.png"/>
          <p:cNvSpPr/>
          <p:nvPr/>
        </p:nvSpPr>
        <p:spPr>
          <a:xfrm flipH="false" flipV="false" rot="0">
            <a:off x="11430000" y="0"/>
            <a:ext cx="6858000" cy="10291465"/>
          </a:xfrm>
          <a:custGeom>
            <a:avLst/>
            <a:gdLst/>
            <a:ahLst/>
            <a:cxnLst/>
            <a:rect r="r" b="b" t="t" l="l"/>
            <a:pathLst>
              <a:path h="10291465" w="6858000">
                <a:moveTo>
                  <a:pt x="0" y="0"/>
                </a:moveTo>
                <a:lnTo>
                  <a:pt x="6858000" y="0"/>
                </a:lnTo>
                <a:lnTo>
                  <a:pt x="6858000" y="10291465"/>
                </a:lnTo>
                <a:lnTo>
                  <a:pt x="0" y="10291465"/>
                </a:lnTo>
                <a:lnTo>
                  <a:pt x="0" y="0"/>
                </a:lnTo>
                <a:close/>
              </a:path>
            </a:pathLst>
          </a:custGeom>
          <a:blipFill>
            <a:blip r:embed="rId3"/>
            <a:stretch>
              <a:fillRect l="-21" t="0" r="-21" b="0"/>
            </a:stretch>
          </a:blipFill>
        </p:spPr>
      </p:sp>
      <p:sp>
        <p:nvSpPr>
          <p:cNvPr name="TextBox 8" id="8"/>
          <p:cNvSpPr txBox="true"/>
          <p:nvPr/>
        </p:nvSpPr>
        <p:spPr>
          <a:xfrm rot="0">
            <a:off x="950119" y="698897"/>
            <a:ext cx="6786711" cy="895945"/>
          </a:xfrm>
          <a:prstGeom prst="rect">
            <a:avLst/>
          </a:prstGeom>
        </p:spPr>
        <p:txBody>
          <a:bodyPr anchor="t" rtlCol="false" tIns="0" lIns="0" bIns="0" rIns="0">
            <a:spAutoFit/>
          </a:bodyPr>
          <a:lstStyle/>
          <a:p>
            <a:pPr algn="l">
              <a:lnSpc>
                <a:spcPts val="6625"/>
              </a:lnSpc>
            </a:pPr>
            <a:r>
              <a:rPr lang="en-US" sz="5312" b="true">
                <a:solidFill>
                  <a:srgbClr val="3B4540"/>
                </a:solidFill>
                <a:latin typeface="Arimo Bold"/>
                <a:ea typeface="Arimo Bold"/>
                <a:cs typeface="Arimo Bold"/>
                <a:sym typeface="Arimo Bold"/>
              </a:rPr>
              <a:t>Constraints</a:t>
            </a:r>
          </a:p>
        </p:txBody>
      </p:sp>
      <p:sp>
        <p:nvSpPr>
          <p:cNvPr name="Freeform 9" id="9" descr="preencoded.png"/>
          <p:cNvSpPr/>
          <p:nvPr/>
        </p:nvSpPr>
        <p:spPr>
          <a:xfrm flipH="false" flipV="false" rot="0">
            <a:off x="950119" y="2002036"/>
            <a:ext cx="678656" cy="678656"/>
          </a:xfrm>
          <a:custGeom>
            <a:avLst/>
            <a:gdLst/>
            <a:ahLst/>
            <a:cxnLst/>
            <a:rect r="r" b="b" t="t" l="l"/>
            <a:pathLst>
              <a:path h="678656" w="678656">
                <a:moveTo>
                  <a:pt x="0" y="0"/>
                </a:moveTo>
                <a:lnTo>
                  <a:pt x="678656" y="0"/>
                </a:lnTo>
                <a:lnTo>
                  <a:pt x="678656" y="678656"/>
                </a:lnTo>
                <a:lnTo>
                  <a:pt x="0" y="678656"/>
                </a:lnTo>
                <a:lnTo>
                  <a:pt x="0" y="0"/>
                </a:lnTo>
                <a:close/>
              </a:path>
            </a:pathLst>
          </a:custGeom>
          <a:blipFill>
            <a:blip r:embed="rId4"/>
            <a:stretch>
              <a:fillRect l="0" t="0" r="0" b="0"/>
            </a:stretch>
          </a:blipFill>
        </p:spPr>
      </p:sp>
      <p:sp>
        <p:nvSpPr>
          <p:cNvPr name="TextBox 10" id="10"/>
          <p:cNvSpPr txBox="true"/>
          <p:nvPr/>
        </p:nvSpPr>
        <p:spPr>
          <a:xfrm rot="0">
            <a:off x="950119" y="2914055"/>
            <a:ext cx="3393281" cy="462260"/>
          </a:xfrm>
          <a:prstGeom prst="rect">
            <a:avLst/>
          </a:prstGeom>
        </p:spPr>
        <p:txBody>
          <a:bodyPr anchor="t" rtlCol="false" tIns="0" lIns="0" bIns="0" rIns="0">
            <a:spAutoFit/>
          </a:bodyPr>
          <a:lstStyle/>
          <a:p>
            <a:pPr algn="l">
              <a:lnSpc>
                <a:spcPts val="3312"/>
              </a:lnSpc>
            </a:pPr>
            <a:r>
              <a:rPr lang="en-US" sz="2625" b="true">
                <a:solidFill>
                  <a:srgbClr val="405449"/>
                </a:solidFill>
                <a:latin typeface="Arimo Bold"/>
                <a:ea typeface="Arimo Bold"/>
                <a:cs typeface="Arimo Bold"/>
                <a:sym typeface="Arimo Bold"/>
              </a:rPr>
              <a:t>Predefined Data</a:t>
            </a:r>
          </a:p>
        </p:txBody>
      </p:sp>
      <p:sp>
        <p:nvSpPr>
          <p:cNvPr name="TextBox 11" id="11"/>
          <p:cNvSpPr txBox="true"/>
          <p:nvPr/>
        </p:nvSpPr>
        <p:spPr>
          <a:xfrm rot="0">
            <a:off x="950119" y="3453407"/>
            <a:ext cx="9529762" cy="520005"/>
          </a:xfrm>
          <a:prstGeom prst="rect">
            <a:avLst/>
          </a:prstGeom>
        </p:spPr>
        <p:txBody>
          <a:bodyPr anchor="t" rtlCol="false" tIns="0" lIns="0" bIns="0" rIns="0">
            <a:spAutoFit/>
          </a:bodyPr>
          <a:lstStyle/>
          <a:p>
            <a:pPr algn="l">
              <a:lnSpc>
                <a:spcPts val="3374"/>
              </a:lnSpc>
            </a:pPr>
            <a:r>
              <a:rPr lang="en-US" sz="2125">
                <a:solidFill>
                  <a:srgbClr val="405449"/>
                </a:solidFill>
                <a:latin typeface="Arimo"/>
                <a:ea typeface="Arimo"/>
                <a:cs typeface="Arimo"/>
                <a:sym typeface="Arimo"/>
              </a:rPr>
              <a:t>The system will work with a predefined set of data for 4 patients.</a:t>
            </a:r>
          </a:p>
        </p:txBody>
      </p:sp>
      <p:sp>
        <p:nvSpPr>
          <p:cNvPr name="Freeform 12" id="12" descr="preencoded.png"/>
          <p:cNvSpPr/>
          <p:nvPr/>
        </p:nvSpPr>
        <p:spPr>
          <a:xfrm flipH="false" flipV="false" rot="0">
            <a:off x="950119" y="4787801"/>
            <a:ext cx="678656" cy="678656"/>
          </a:xfrm>
          <a:custGeom>
            <a:avLst/>
            <a:gdLst/>
            <a:ahLst/>
            <a:cxnLst/>
            <a:rect r="r" b="b" t="t" l="l"/>
            <a:pathLst>
              <a:path h="678656" w="678656">
                <a:moveTo>
                  <a:pt x="0" y="0"/>
                </a:moveTo>
                <a:lnTo>
                  <a:pt x="678656" y="0"/>
                </a:lnTo>
                <a:lnTo>
                  <a:pt x="678656" y="678657"/>
                </a:lnTo>
                <a:lnTo>
                  <a:pt x="0" y="678657"/>
                </a:lnTo>
                <a:lnTo>
                  <a:pt x="0" y="0"/>
                </a:lnTo>
                <a:close/>
              </a:path>
            </a:pathLst>
          </a:custGeom>
          <a:blipFill>
            <a:blip r:embed="rId5"/>
            <a:stretch>
              <a:fillRect l="0" t="0" r="0" b="0"/>
            </a:stretch>
          </a:blipFill>
        </p:spPr>
      </p:sp>
      <p:sp>
        <p:nvSpPr>
          <p:cNvPr name="TextBox 13" id="13"/>
          <p:cNvSpPr txBox="true"/>
          <p:nvPr/>
        </p:nvSpPr>
        <p:spPr>
          <a:xfrm rot="0">
            <a:off x="950119" y="5699820"/>
            <a:ext cx="3393281" cy="462260"/>
          </a:xfrm>
          <a:prstGeom prst="rect">
            <a:avLst/>
          </a:prstGeom>
        </p:spPr>
        <p:txBody>
          <a:bodyPr anchor="t" rtlCol="false" tIns="0" lIns="0" bIns="0" rIns="0">
            <a:spAutoFit/>
          </a:bodyPr>
          <a:lstStyle/>
          <a:p>
            <a:pPr algn="l">
              <a:lnSpc>
                <a:spcPts val="3312"/>
              </a:lnSpc>
            </a:pPr>
            <a:r>
              <a:rPr lang="en-US" sz="2625" b="true">
                <a:solidFill>
                  <a:srgbClr val="405449"/>
                </a:solidFill>
                <a:latin typeface="Arimo Bold"/>
                <a:ea typeface="Arimo Bold"/>
                <a:cs typeface="Arimo Bold"/>
                <a:sym typeface="Arimo Bold"/>
              </a:rPr>
              <a:t>Fixed Fields</a:t>
            </a:r>
          </a:p>
        </p:txBody>
      </p:sp>
      <p:sp>
        <p:nvSpPr>
          <p:cNvPr name="TextBox 14" id="14"/>
          <p:cNvSpPr txBox="true"/>
          <p:nvPr/>
        </p:nvSpPr>
        <p:spPr>
          <a:xfrm rot="0">
            <a:off x="950119" y="6239172"/>
            <a:ext cx="9529762" cy="520005"/>
          </a:xfrm>
          <a:prstGeom prst="rect">
            <a:avLst/>
          </a:prstGeom>
        </p:spPr>
        <p:txBody>
          <a:bodyPr anchor="t" rtlCol="false" tIns="0" lIns="0" bIns="0" rIns="0">
            <a:spAutoFit/>
          </a:bodyPr>
          <a:lstStyle/>
          <a:p>
            <a:pPr algn="l">
              <a:lnSpc>
                <a:spcPts val="3374"/>
              </a:lnSpc>
            </a:pPr>
            <a:r>
              <a:rPr lang="en-US" sz="2125">
                <a:solidFill>
                  <a:srgbClr val="405449"/>
                </a:solidFill>
                <a:latin typeface="Arimo"/>
                <a:ea typeface="Arimo"/>
                <a:cs typeface="Arimo"/>
                <a:sym typeface="Arimo"/>
              </a:rPr>
              <a:t>The system will have a fixed set of data fields for each patient.</a:t>
            </a:r>
          </a:p>
        </p:txBody>
      </p:sp>
      <p:sp>
        <p:nvSpPr>
          <p:cNvPr name="Freeform 15" id="15" descr="preencoded.png"/>
          <p:cNvSpPr/>
          <p:nvPr/>
        </p:nvSpPr>
        <p:spPr>
          <a:xfrm flipH="false" flipV="false" rot="0">
            <a:off x="950119" y="7573566"/>
            <a:ext cx="678656" cy="678656"/>
          </a:xfrm>
          <a:custGeom>
            <a:avLst/>
            <a:gdLst/>
            <a:ahLst/>
            <a:cxnLst/>
            <a:rect r="r" b="b" t="t" l="l"/>
            <a:pathLst>
              <a:path h="678656" w="678656">
                <a:moveTo>
                  <a:pt x="0" y="0"/>
                </a:moveTo>
                <a:lnTo>
                  <a:pt x="678656" y="0"/>
                </a:lnTo>
                <a:lnTo>
                  <a:pt x="678656" y="678657"/>
                </a:lnTo>
                <a:lnTo>
                  <a:pt x="0" y="678657"/>
                </a:lnTo>
                <a:lnTo>
                  <a:pt x="0" y="0"/>
                </a:lnTo>
                <a:close/>
              </a:path>
            </a:pathLst>
          </a:custGeom>
          <a:blipFill>
            <a:blip r:embed="rId6"/>
            <a:stretch>
              <a:fillRect l="0" t="0" r="0" b="0"/>
            </a:stretch>
          </a:blipFill>
        </p:spPr>
      </p:sp>
      <p:sp>
        <p:nvSpPr>
          <p:cNvPr name="TextBox 16" id="16"/>
          <p:cNvSpPr txBox="true"/>
          <p:nvPr/>
        </p:nvSpPr>
        <p:spPr>
          <a:xfrm rot="0">
            <a:off x="950119" y="8485584"/>
            <a:ext cx="3393281" cy="462260"/>
          </a:xfrm>
          <a:prstGeom prst="rect">
            <a:avLst/>
          </a:prstGeom>
        </p:spPr>
        <p:txBody>
          <a:bodyPr anchor="t" rtlCol="false" tIns="0" lIns="0" bIns="0" rIns="0">
            <a:spAutoFit/>
          </a:bodyPr>
          <a:lstStyle/>
          <a:p>
            <a:pPr algn="l">
              <a:lnSpc>
                <a:spcPts val="3312"/>
              </a:lnSpc>
            </a:pPr>
            <a:r>
              <a:rPr lang="en-US" sz="2625" b="true">
                <a:solidFill>
                  <a:srgbClr val="405449"/>
                </a:solidFill>
                <a:latin typeface="Arimo Bold"/>
                <a:ea typeface="Arimo Bold"/>
                <a:cs typeface="Arimo Bold"/>
                <a:sym typeface="Arimo Bold"/>
              </a:rPr>
              <a:t>Validated Inputs</a:t>
            </a:r>
          </a:p>
        </p:txBody>
      </p:sp>
      <p:sp>
        <p:nvSpPr>
          <p:cNvPr name="TextBox 17" id="17"/>
          <p:cNvSpPr txBox="true"/>
          <p:nvPr/>
        </p:nvSpPr>
        <p:spPr>
          <a:xfrm rot="0">
            <a:off x="950119" y="9024937"/>
            <a:ext cx="9529762" cy="520005"/>
          </a:xfrm>
          <a:prstGeom prst="rect">
            <a:avLst/>
          </a:prstGeom>
        </p:spPr>
        <p:txBody>
          <a:bodyPr anchor="t" rtlCol="false" tIns="0" lIns="0" bIns="0" rIns="0">
            <a:spAutoFit/>
          </a:bodyPr>
          <a:lstStyle/>
          <a:p>
            <a:pPr algn="l">
              <a:lnSpc>
                <a:spcPts val="3374"/>
              </a:lnSpc>
            </a:pPr>
            <a:r>
              <a:rPr lang="en-US" sz="2125">
                <a:solidFill>
                  <a:srgbClr val="405449"/>
                </a:solidFill>
                <a:latin typeface="Arimo"/>
                <a:ea typeface="Arimo"/>
                <a:cs typeface="Arimo"/>
                <a:sym typeface="Arimo"/>
              </a:rPr>
              <a:t>The system will validate user inputs to ensure data integrity.</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16049019" y="9686925"/>
            <a:ext cx="2153256" cy="514350"/>
          </a:xfrm>
          <a:custGeom>
            <a:avLst/>
            <a:gdLst/>
            <a:ahLst/>
            <a:cxnLst/>
            <a:rect r="r" b="b" t="t" l="l"/>
            <a:pathLst>
              <a:path h="514350" w="2153256">
                <a:moveTo>
                  <a:pt x="0" y="0"/>
                </a:moveTo>
                <a:lnTo>
                  <a:pt x="2153256" y="0"/>
                </a:lnTo>
                <a:lnTo>
                  <a:pt x="2153256" y="514350"/>
                </a:lnTo>
                <a:lnTo>
                  <a:pt x="0" y="514350"/>
                </a:lnTo>
                <a:lnTo>
                  <a:pt x="0" y="0"/>
                </a:lnTo>
                <a:close/>
              </a:path>
            </a:pathLst>
          </a:custGeom>
          <a:blipFill>
            <a:blip r:embed="rId2"/>
            <a:stretch>
              <a:fillRect l="0" t="0" r="0" b="0"/>
            </a:stretch>
          </a:blipFill>
        </p:spPr>
      </p:sp>
      <p:sp>
        <p:nvSpPr>
          <p:cNvPr name="Freeform 7" id="7" descr="preencoded.png"/>
          <p:cNvSpPr/>
          <p:nvPr/>
        </p:nvSpPr>
        <p:spPr>
          <a:xfrm flipH="false" flipV="false" rot="0">
            <a:off x="1143000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3"/>
            <a:stretch>
              <a:fillRect l="0" t="0" r="0" b="0"/>
            </a:stretch>
          </a:blipFill>
        </p:spPr>
      </p:sp>
      <p:sp>
        <p:nvSpPr>
          <p:cNvPr name="TextBox 8" id="8"/>
          <p:cNvSpPr txBox="true"/>
          <p:nvPr/>
        </p:nvSpPr>
        <p:spPr>
          <a:xfrm rot="0">
            <a:off x="992238" y="3057525"/>
            <a:ext cx="7088237" cy="943124"/>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Benefits</a:t>
            </a:r>
          </a:p>
        </p:txBody>
      </p:sp>
      <p:grpSp>
        <p:nvGrpSpPr>
          <p:cNvPr name="Group 9" id="9"/>
          <p:cNvGrpSpPr/>
          <p:nvPr/>
        </p:nvGrpSpPr>
        <p:grpSpPr>
          <a:xfrm rot="0">
            <a:off x="992238" y="4744790"/>
            <a:ext cx="496044" cy="496044"/>
            <a:chOff x="0" y="0"/>
            <a:chExt cx="661392" cy="661392"/>
          </a:xfrm>
        </p:grpSpPr>
        <p:sp>
          <p:nvSpPr>
            <p:cNvPr name="Freeform 10" id="10"/>
            <p:cNvSpPr/>
            <p:nvPr/>
          </p:nvSpPr>
          <p:spPr>
            <a:xfrm flipH="false" flipV="false" rot="0">
              <a:off x="0" y="0"/>
              <a:ext cx="661416" cy="661416"/>
            </a:xfrm>
            <a:custGeom>
              <a:avLst/>
              <a:gdLst/>
              <a:ahLst/>
              <a:cxnLst/>
              <a:rect r="r" b="b" t="t" l="l"/>
              <a:pathLst>
                <a:path h="661416" w="661416">
                  <a:moveTo>
                    <a:pt x="0" y="330708"/>
                  </a:moveTo>
                  <a:cubicBezTo>
                    <a:pt x="0" y="148082"/>
                    <a:pt x="148082" y="0"/>
                    <a:pt x="330708" y="0"/>
                  </a:cubicBezTo>
                  <a:cubicBezTo>
                    <a:pt x="513334" y="0"/>
                    <a:pt x="661416" y="148082"/>
                    <a:pt x="661416" y="330708"/>
                  </a:cubicBezTo>
                  <a:cubicBezTo>
                    <a:pt x="661416" y="513334"/>
                    <a:pt x="513334" y="661416"/>
                    <a:pt x="330708" y="661416"/>
                  </a:cubicBezTo>
                  <a:cubicBezTo>
                    <a:pt x="148082" y="661416"/>
                    <a:pt x="0" y="513334"/>
                    <a:pt x="0" y="330708"/>
                  </a:cubicBezTo>
                  <a:close/>
                </a:path>
              </a:pathLst>
            </a:custGeom>
            <a:solidFill>
              <a:srgbClr val="E8F3E8"/>
            </a:solidFill>
          </p:spPr>
        </p:sp>
      </p:grpSp>
      <p:sp>
        <p:nvSpPr>
          <p:cNvPr name="TextBox 11" id="11"/>
          <p:cNvSpPr txBox="true"/>
          <p:nvPr/>
        </p:nvSpPr>
        <p:spPr>
          <a:xfrm rot="0">
            <a:off x="1771799" y="4706690"/>
            <a:ext cx="3544044" cy="481012"/>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User-friendly</a:t>
            </a:r>
          </a:p>
        </p:txBody>
      </p:sp>
      <p:sp>
        <p:nvSpPr>
          <p:cNvPr name="TextBox 12" id="12"/>
          <p:cNvSpPr txBox="true"/>
          <p:nvPr/>
        </p:nvSpPr>
        <p:spPr>
          <a:xfrm rot="0">
            <a:off x="1771799" y="5253037"/>
            <a:ext cx="3801516" cy="1919287"/>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The intuitive interface simplifies patient data management for healthcare professionals.</a:t>
            </a:r>
          </a:p>
        </p:txBody>
      </p:sp>
      <p:grpSp>
        <p:nvGrpSpPr>
          <p:cNvPr name="Group 13" id="13"/>
          <p:cNvGrpSpPr/>
          <p:nvPr/>
        </p:nvGrpSpPr>
        <p:grpSpPr>
          <a:xfrm rot="0">
            <a:off x="5856834" y="4744790"/>
            <a:ext cx="496044" cy="496044"/>
            <a:chOff x="0" y="0"/>
            <a:chExt cx="661392" cy="661392"/>
          </a:xfrm>
        </p:grpSpPr>
        <p:sp>
          <p:nvSpPr>
            <p:cNvPr name="Freeform 14" id="14"/>
            <p:cNvSpPr/>
            <p:nvPr/>
          </p:nvSpPr>
          <p:spPr>
            <a:xfrm flipH="false" flipV="false" rot="0">
              <a:off x="0" y="0"/>
              <a:ext cx="661416" cy="661416"/>
            </a:xfrm>
            <a:custGeom>
              <a:avLst/>
              <a:gdLst/>
              <a:ahLst/>
              <a:cxnLst/>
              <a:rect r="r" b="b" t="t" l="l"/>
              <a:pathLst>
                <a:path h="661416" w="661416">
                  <a:moveTo>
                    <a:pt x="0" y="330708"/>
                  </a:moveTo>
                  <a:cubicBezTo>
                    <a:pt x="0" y="148082"/>
                    <a:pt x="148082" y="0"/>
                    <a:pt x="330708" y="0"/>
                  </a:cubicBezTo>
                  <a:cubicBezTo>
                    <a:pt x="513334" y="0"/>
                    <a:pt x="661416" y="148082"/>
                    <a:pt x="661416" y="330708"/>
                  </a:cubicBezTo>
                  <a:cubicBezTo>
                    <a:pt x="661416" y="513334"/>
                    <a:pt x="513334" y="661416"/>
                    <a:pt x="330708" y="661416"/>
                  </a:cubicBezTo>
                  <a:cubicBezTo>
                    <a:pt x="148082" y="661416"/>
                    <a:pt x="0" y="513334"/>
                    <a:pt x="0" y="330708"/>
                  </a:cubicBezTo>
                  <a:close/>
                </a:path>
              </a:pathLst>
            </a:custGeom>
            <a:solidFill>
              <a:srgbClr val="E8F3E8"/>
            </a:solidFill>
          </p:spPr>
        </p:sp>
      </p:grpSp>
      <p:sp>
        <p:nvSpPr>
          <p:cNvPr name="TextBox 15" id="15"/>
          <p:cNvSpPr txBox="true"/>
          <p:nvPr/>
        </p:nvSpPr>
        <p:spPr>
          <a:xfrm rot="0">
            <a:off x="6636395" y="4706690"/>
            <a:ext cx="3544044" cy="481012"/>
          </a:xfrm>
          <a:prstGeom prst="rect">
            <a:avLst/>
          </a:prstGeom>
        </p:spPr>
        <p:txBody>
          <a:bodyPr anchor="t" rtlCol="false" tIns="0" lIns="0" bIns="0" rIns="0">
            <a:spAutoFit/>
          </a:bodyPr>
          <a:lstStyle/>
          <a:p>
            <a:pPr algn="l">
              <a:lnSpc>
                <a:spcPts val="3437"/>
              </a:lnSpc>
            </a:pPr>
            <a:r>
              <a:rPr lang="en-US" sz="2750" b="true">
                <a:solidFill>
                  <a:srgbClr val="405449"/>
                </a:solidFill>
                <a:latin typeface="Arimo Bold"/>
                <a:ea typeface="Arimo Bold"/>
                <a:cs typeface="Arimo Bold"/>
                <a:sym typeface="Arimo Bold"/>
              </a:rPr>
              <a:t>Reduced Errors</a:t>
            </a:r>
          </a:p>
        </p:txBody>
      </p:sp>
      <p:sp>
        <p:nvSpPr>
          <p:cNvPr name="TextBox 16" id="16"/>
          <p:cNvSpPr txBox="true"/>
          <p:nvPr/>
        </p:nvSpPr>
        <p:spPr>
          <a:xfrm rot="0">
            <a:off x="6636395" y="5253037"/>
            <a:ext cx="3801516" cy="1465660"/>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Validated inputs and organized data storage minimize the risk of errors.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000000"/>
        </a:solidFill>
      </p:bgPr>
    </p:bg>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0" y="0"/>
            <a:ext cx="18288000" cy="3036242"/>
          </a:xfrm>
          <a:custGeom>
            <a:avLst/>
            <a:gdLst/>
            <a:ahLst/>
            <a:cxnLst/>
            <a:rect r="r" b="b" t="t" l="l"/>
            <a:pathLst>
              <a:path h="3036242" w="18288000">
                <a:moveTo>
                  <a:pt x="0" y="0"/>
                </a:moveTo>
                <a:lnTo>
                  <a:pt x="18288000" y="0"/>
                </a:lnTo>
                <a:lnTo>
                  <a:pt x="18288000" y="3036242"/>
                </a:lnTo>
                <a:lnTo>
                  <a:pt x="0" y="3036242"/>
                </a:lnTo>
                <a:lnTo>
                  <a:pt x="0" y="0"/>
                </a:lnTo>
                <a:close/>
              </a:path>
            </a:pathLst>
          </a:custGeom>
          <a:blipFill>
            <a:blip r:embed="rId2"/>
            <a:stretch>
              <a:fillRect l="0" t="-36" r="0" b="-36"/>
            </a:stretch>
          </a:blipFill>
        </p:spPr>
      </p:sp>
      <p:sp>
        <p:nvSpPr>
          <p:cNvPr name="TextBox 7" id="7"/>
          <p:cNvSpPr txBox="true"/>
          <p:nvPr/>
        </p:nvSpPr>
        <p:spPr>
          <a:xfrm rot="0">
            <a:off x="850106" y="3666381"/>
            <a:ext cx="6072634" cy="797124"/>
          </a:xfrm>
          <a:prstGeom prst="rect">
            <a:avLst/>
          </a:prstGeom>
        </p:spPr>
        <p:txBody>
          <a:bodyPr anchor="t" rtlCol="false" tIns="0" lIns="0" bIns="0" rIns="0">
            <a:spAutoFit/>
          </a:bodyPr>
          <a:lstStyle/>
          <a:p>
            <a:pPr algn="l">
              <a:lnSpc>
                <a:spcPts val="5937"/>
              </a:lnSpc>
            </a:pPr>
            <a:r>
              <a:rPr lang="en-US" sz="4750" b="true">
                <a:solidFill>
                  <a:srgbClr val="3B4540"/>
                </a:solidFill>
                <a:latin typeface="Arimo Bold"/>
                <a:ea typeface="Arimo Bold"/>
                <a:cs typeface="Arimo Bold"/>
                <a:sym typeface="Arimo Bold"/>
              </a:rPr>
              <a:t>Future Scope</a:t>
            </a:r>
          </a:p>
        </p:txBody>
      </p:sp>
      <p:grpSp>
        <p:nvGrpSpPr>
          <p:cNvPr name="Group 8" id="8"/>
          <p:cNvGrpSpPr/>
          <p:nvPr/>
        </p:nvGrpSpPr>
        <p:grpSpPr>
          <a:xfrm rot="0">
            <a:off x="850106" y="7223224"/>
            <a:ext cx="16587788" cy="28575"/>
            <a:chOff x="0" y="0"/>
            <a:chExt cx="22117050" cy="38100"/>
          </a:xfrm>
        </p:grpSpPr>
        <p:sp>
          <p:nvSpPr>
            <p:cNvPr name="Freeform 9" id="9"/>
            <p:cNvSpPr/>
            <p:nvPr/>
          </p:nvSpPr>
          <p:spPr>
            <a:xfrm flipH="false" flipV="false" rot="0">
              <a:off x="0" y="0"/>
              <a:ext cx="22117050" cy="38100"/>
            </a:xfrm>
            <a:custGeom>
              <a:avLst/>
              <a:gdLst/>
              <a:ahLst/>
              <a:cxnLst/>
              <a:rect r="r" b="b" t="t" l="l"/>
              <a:pathLst>
                <a:path h="38100" w="22117050">
                  <a:moveTo>
                    <a:pt x="0" y="19050"/>
                  </a:moveTo>
                  <a:cubicBezTo>
                    <a:pt x="0" y="8509"/>
                    <a:pt x="8509" y="0"/>
                    <a:pt x="19050" y="0"/>
                  </a:cubicBezTo>
                  <a:lnTo>
                    <a:pt x="22098000" y="0"/>
                  </a:lnTo>
                  <a:cubicBezTo>
                    <a:pt x="22108540" y="0"/>
                    <a:pt x="22117050" y="8509"/>
                    <a:pt x="22117050" y="19050"/>
                  </a:cubicBezTo>
                  <a:cubicBezTo>
                    <a:pt x="22117050" y="29591"/>
                    <a:pt x="22108540" y="38100"/>
                    <a:pt x="22098000" y="38100"/>
                  </a:cubicBezTo>
                  <a:lnTo>
                    <a:pt x="19050" y="38100"/>
                  </a:lnTo>
                  <a:cubicBezTo>
                    <a:pt x="8509" y="38100"/>
                    <a:pt x="0" y="29591"/>
                    <a:pt x="0" y="19050"/>
                  </a:cubicBezTo>
                  <a:close/>
                </a:path>
              </a:pathLst>
            </a:custGeom>
            <a:solidFill>
              <a:srgbClr val="CED9CE"/>
            </a:solidFill>
          </p:spPr>
        </p:sp>
      </p:grpSp>
      <p:grpSp>
        <p:nvGrpSpPr>
          <p:cNvPr name="Group 10" id="10"/>
          <p:cNvGrpSpPr/>
          <p:nvPr/>
        </p:nvGrpSpPr>
        <p:grpSpPr>
          <a:xfrm rot="0">
            <a:off x="4922044" y="6373117"/>
            <a:ext cx="28575" cy="850106"/>
            <a:chOff x="0" y="0"/>
            <a:chExt cx="38100" cy="1133475"/>
          </a:xfrm>
        </p:grpSpPr>
        <p:sp>
          <p:nvSpPr>
            <p:cNvPr name="Freeform 11" id="11"/>
            <p:cNvSpPr/>
            <p:nvPr/>
          </p:nvSpPr>
          <p:spPr>
            <a:xfrm flipH="false" flipV="false" rot="0">
              <a:off x="0" y="0"/>
              <a:ext cx="38100" cy="1133475"/>
            </a:xfrm>
            <a:custGeom>
              <a:avLst/>
              <a:gdLst/>
              <a:ahLst/>
              <a:cxnLst/>
              <a:rect r="r" b="b" t="t" l="l"/>
              <a:pathLst>
                <a:path h="1133475" w="38100">
                  <a:moveTo>
                    <a:pt x="0" y="19050"/>
                  </a:moveTo>
                  <a:cubicBezTo>
                    <a:pt x="0" y="8509"/>
                    <a:pt x="8509" y="0"/>
                    <a:pt x="19050" y="0"/>
                  </a:cubicBezTo>
                  <a:cubicBezTo>
                    <a:pt x="29591" y="0"/>
                    <a:pt x="38100" y="8509"/>
                    <a:pt x="38100" y="19050"/>
                  </a:cubicBezTo>
                  <a:lnTo>
                    <a:pt x="38100" y="1114425"/>
                  </a:lnTo>
                  <a:cubicBezTo>
                    <a:pt x="38100" y="1124966"/>
                    <a:pt x="29591" y="1133475"/>
                    <a:pt x="19050" y="1133475"/>
                  </a:cubicBezTo>
                  <a:cubicBezTo>
                    <a:pt x="8509" y="1133475"/>
                    <a:pt x="0" y="1124966"/>
                    <a:pt x="0" y="1114425"/>
                  </a:cubicBezTo>
                  <a:close/>
                </a:path>
              </a:pathLst>
            </a:custGeom>
            <a:solidFill>
              <a:srgbClr val="CED9CE"/>
            </a:solidFill>
          </p:spPr>
        </p:sp>
      </p:grpSp>
      <p:grpSp>
        <p:nvGrpSpPr>
          <p:cNvPr name="Group 12" id="12"/>
          <p:cNvGrpSpPr/>
          <p:nvPr/>
        </p:nvGrpSpPr>
        <p:grpSpPr>
          <a:xfrm rot="0">
            <a:off x="4663082" y="6949976"/>
            <a:ext cx="546498" cy="546497"/>
            <a:chOff x="0" y="0"/>
            <a:chExt cx="728663" cy="728663"/>
          </a:xfrm>
        </p:grpSpPr>
        <p:sp>
          <p:nvSpPr>
            <p:cNvPr name="Freeform 13" id="13"/>
            <p:cNvSpPr/>
            <p:nvPr/>
          </p:nvSpPr>
          <p:spPr>
            <a:xfrm flipH="false" flipV="false" rot="0">
              <a:off x="0" y="0"/>
              <a:ext cx="728726" cy="728726"/>
            </a:xfrm>
            <a:custGeom>
              <a:avLst/>
              <a:gdLst/>
              <a:ahLst/>
              <a:cxnLst/>
              <a:rect r="r" b="b" t="t" l="l"/>
              <a:pathLst>
                <a:path h="728726" w="728726">
                  <a:moveTo>
                    <a:pt x="0" y="291465"/>
                  </a:moveTo>
                  <a:cubicBezTo>
                    <a:pt x="0" y="130556"/>
                    <a:pt x="130556" y="0"/>
                    <a:pt x="291465" y="0"/>
                  </a:cubicBezTo>
                  <a:lnTo>
                    <a:pt x="437134" y="0"/>
                  </a:lnTo>
                  <a:cubicBezTo>
                    <a:pt x="598170" y="0"/>
                    <a:pt x="728726" y="130556"/>
                    <a:pt x="728726" y="291465"/>
                  </a:cubicBezTo>
                  <a:lnTo>
                    <a:pt x="728726" y="437134"/>
                  </a:lnTo>
                  <a:cubicBezTo>
                    <a:pt x="728726" y="598170"/>
                    <a:pt x="598170" y="728599"/>
                    <a:pt x="437261" y="728599"/>
                  </a:cubicBezTo>
                  <a:lnTo>
                    <a:pt x="291465" y="728599"/>
                  </a:lnTo>
                  <a:cubicBezTo>
                    <a:pt x="130556" y="728726"/>
                    <a:pt x="0" y="598170"/>
                    <a:pt x="0" y="437134"/>
                  </a:cubicBezTo>
                  <a:close/>
                </a:path>
              </a:pathLst>
            </a:custGeom>
            <a:solidFill>
              <a:srgbClr val="E8F3E8"/>
            </a:solidFill>
          </p:spPr>
        </p:sp>
      </p:grpSp>
      <p:sp>
        <p:nvSpPr>
          <p:cNvPr name="TextBox 14" id="14"/>
          <p:cNvSpPr txBox="true"/>
          <p:nvPr/>
        </p:nvSpPr>
        <p:spPr>
          <a:xfrm rot="0">
            <a:off x="4845398" y="7069634"/>
            <a:ext cx="181868" cy="335756"/>
          </a:xfrm>
          <a:prstGeom prst="rect">
            <a:avLst/>
          </a:prstGeom>
        </p:spPr>
        <p:txBody>
          <a:bodyPr anchor="t" rtlCol="false" tIns="0" lIns="0" bIns="0" rIns="0">
            <a:spAutoFit/>
          </a:bodyPr>
          <a:lstStyle/>
          <a:p>
            <a:pPr algn="ctr">
              <a:lnSpc>
                <a:spcPts val="2812"/>
              </a:lnSpc>
            </a:pPr>
            <a:r>
              <a:rPr lang="en-US" sz="2812" b="true">
                <a:solidFill>
                  <a:srgbClr val="405449"/>
                </a:solidFill>
                <a:latin typeface="Arimo Bold"/>
                <a:ea typeface="Arimo Bold"/>
                <a:cs typeface="Arimo Bold"/>
                <a:sym typeface="Arimo Bold"/>
              </a:rPr>
              <a:t>1</a:t>
            </a:r>
          </a:p>
        </p:txBody>
      </p:sp>
      <p:sp>
        <p:nvSpPr>
          <p:cNvPr name="TextBox 15" id="15"/>
          <p:cNvSpPr txBox="true"/>
          <p:nvPr/>
        </p:nvSpPr>
        <p:spPr>
          <a:xfrm rot="0">
            <a:off x="3296990" y="4808785"/>
            <a:ext cx="3278535" cy="398561"/>
          </a:xfrm>
          <a:prstGeom prst="rect">
            <a:avLst/>
          </a:prstGeom>
        </p:spPr>
        <p:txBody>
          <a:bodyPr anchor="t" rtlCol="false" tIns="0" lIns="0" bIns="0" rIns="0">
            <a:spAutoFit/>
          </a:bodyPr>
          <a:lstStyle/>
          <a:p>
            <a:pPr algn="ctr">
              <a:lnSpc>
                <a:spcPts val="2937"/>
              </a:lnSpc>
            </a:pPr>
            <a:r>
              <a:rPr lang="en-US" sz="2375" b="true">
                <a:solidFill>
                  <a:srgbClr val="405449"/>
                </a:solidFill>
                <a:latin typeface="Arimo Bold"/>
                <a:ea typeface="Arimo Bold"/>
                <a:cs typeface="Arimo Bold"/>
                <a:sym typeface="Arimo Bold"/>
              </a:rPr>
              <a:t>Database Integration</a:t>
            </a:r>
          </a:p>
        </p:txBody>
      </p:sp>
      <p:sp>
        <p:nvSpPr>
          <p:cNvPr name="TextBox 16" id="16"/>
          <p:cNvSpPr txBox="true"/>
          <p:nvPr/>
        </p:nvSpPr>
        <p:spPr>
          <a:xfrm rot="0">
            <a:off x="1092994" y="5248275"/>
            <a:ext cx="7686675" cy="881955"/>
          </a:xfrm>
          <a:prstGeom prst="rect">
            <a:avLst/>
          </a:prstGeom>
        </p:spPr>
        <p:txBody>
          <a:bodyPr anchor="t" rtlCol="false" tIns="0" lIns="0" bIns="0" rIns="0">
            <a:spAutoFit/>
          </a:bodyPr>
          <a:lstStyle/>
          <a:p>
            <a:pPr algn="ctr">
              <a:lnSpc>
                <a:spcPts val="3000"/>
              </a:lnSpc>
            </a:pPr>
            <a:r>
              <a:rPr lang="en-US" sz="1874">
                <a:solidFill>
                  <a:srgbClr val="405449"/>
                </a:solidFill>
                <a:latin typeface="Arimo"/>
                <a:ea typeface="Arimo"/>
                <a:cs typeface="Arimo"/>
                <a:sym typeface="Arimo"/>
              </a:rPr>
              <a:t>Integrate a database to store and manage patient records more efficiently.</a:t>
            </a:r>
          </a:p>
        </p:txBody>
      </p:sp>
      <p:grpSp>
        <p:nvGrpSpPr>
          <p:cNvPr name="Group 17" id="17"/>
          <p:cNvGrpSpPr/>
          <p:nvPr/>
        </p:nvGrpSpPr>
        <p:grpSpPr>
          <a:xfrm rot="0">
            <a:off x="9129712" y="7223224"/>
            <a:ext cx="28575" cy="850106"/>
            <a:chOff x="0" y="0"/>
            <a:chExt cx="38100" cy="1133475"/>
          </a:xfrm>
        </p:grpSpPr>
        <p:sp>
          <p:nvSpPr>
            <p:cNvPr name="Freeform 18" id="18"/>
            <p:cNvSpPr/>
            <p:nvPr/>
          </p:nvSpPr>
          <p:spPr>
            <a:xfrm flipH="false" flipV="false" rot="0">
              <a:off x="0" y="0"/>
              <a:ext cx="38100" cy="1133475"/>
            </a:xfrm>
            <a:custGeom>
              <a:avLst/>
              <a:gdLst/>
              <a:ahLst/>
              <a:cxnLst/>
              <a:rect r="r" b="b" t="t" l="l"/>
              <a:pathLst>
                <a:path h="1133475" w="38100">
                  <a:moveTo>
                    <a:pt x="0" y="19050"/>
                  </a:moveTo>
                  <a:cubicBezTo>
                    <a:pt x="0" y="8509"/>
                    <a:pt x="8509" y="0"/>
                    <a:pt x="19050" y="0"/>
                  </a:cubicBezTo>
                  <a:cubicBezTo>
                    <a:pt x="29591" y="0"/>
                    <a:pt x="38100" y="8509"/>
                    <a:pt x="38100" y="19050"/>
                  </a:cubicBezTo>
                  <a:lnTo>
                    <a:pt x="38100" y="1114425"/>
                  </a:lnTo>
                  <a:cubicBezTo>
                    <a:pt x="38100" y="1124966"/>
                    <a:pt x="29591" y="1133475"/>
                    <a:pt x="19050" y="1133475"/>
                  </a:cubicBezTo>
                  <a:cubicBezTo>
                    <a:pt x="8509" y="1133475"/>
                    <a:pt x="0" y="1124966"/>
                    <a:pt x="0" y="1114425"/>
                  </a:cubicBezTo>
                  <a:close/>
                </a:path>
              </a:pathLst>
            </a:custGeom>
            <a:solidFill>
              <a:srgbClr val="CED9CE"/>
            </a:solidFill>
          </p:spPr>
        </p:sp>
      </p:grpSp>
      <p:grpSp>
        <p:nvGrpSpPr>
          <p:cNvPr name="Group 19" id="19"/>
          <p:cNvGrpSpPr/>
          <p:nvPr/>
        </p:nvGrpSpPr>
        <p:grpSpPr>
          <a:xfrm rot="0">
            <a:off x="8870751" y="6949976"/>
            <a:ext cx="546497" cy="546497"/>
            <a:chOff x="0" y="0"/>
            <a:chExt cx="728663" cy="728663"/>
          </a:xfrm>
        </p:grpSpPr>
        <p:sp>
          <p:nvSpPr>
            <p:cNvPr name="Freeform 20" id="20"/>
            <p:cNvSpPr/>
            <p:nvPr/>
          </p:nvSpPr>
          <p:spPr>
            <a:xfrm flipH="false" flipV="false" rot="0">
              <a:off x="0" y="0"/>
              <a:ext cx="728726" cy="728726"/>
            </a:xfrm>
            <a:custGeom>
              <a:avLst/>
              <a:gdLst/>
              <a:ahLst/>
              <a:cxnLst/>
              <a:rect r="r" b="b" t="t" l="l"/>
              <a:pathLst>
                <a:path h="728726" w="728726">
                  <a:moveTo>
                    <a:pt x="0" y="291465"/>
                  </a:moveTo>
                  <a:cubicBezTo>
                    <a:pt x="0" y="130556"/>
                    <a:pt x="130556" y="0"/>
                    <a:pt x="291465" y="0"/>
                  </a:cubicBezTo>
                  <a:lnTo>
                    <a:pt x="437134" y="0"/>
                  </a:lnTo>
                  <a:cubicBezTo>
                    <a:pt x="598170" y="0"/>
                    <a:pt x="728726" y="130556"/>
                    <a:pt x="728726" y="291465"/>
                  </a:cubicBezTo>
                  <a:lnTo>
                    <a:pt x="728726" y="437134"/>
                  </a:lnTo>
                  <a:cubicBezTo>
                    <a:pt x="728726" y="598170"/>
                    <a:pt x="598170" y="728599"/>
                    <a:pt x="437261" y="728599"/>
                  </a:cubicBezTo>
                  <a:lnTo>
                    <a:pt x="291465" y="728599"/>
                  </a:lnTo>
                  <a:cubicBezTo>
                    <a:pt x="130556" y="728726"/>
                    <a:pt x="0" y="598170"/>
                    <a:pt x="0" y="437134"/>
                  </a:cubicBezTo>
                  <a:close/>
                </a:path>
              </a:pathLst>
            </a:custGeom>
            <a:solidFill>
              <a:srgbClr val="E8F3E8"/>
            </a:solidFill>
          </p:spPr>
        </p:sp>
      </p:grpSp>
      <p:sp>
        <p:nvSpPr>
          <p:cNvPr name="TextBox 21" id="21"/>
          <p:cNvSpPr txBox="true"/>
          <p:nvPr/>
        </p:nvSpPr>
        <p:spPr>
          <a:xfrm rot="0">
            <a:off x="9024937" y="7069634"/>
            <a:ext cx="238125" cy="335756"/>
          </a:xfrm>
          <a:prstGeom prst="rect">
            <a:avLst/>
          </a:prstGeom>
        </p:spPr>
        <p:txBody>
          <a:bodyPr anchor="t" rtlCol="false" tIns="0" lIns="0" bIns="0" rIns="0">
            <a:spAutoFit/>
          </a:bodyPr>
          <a:lstStyle/>
          <a:p>
            <a:pPr algn="ctr">
              <a:lnSpc>
                <a:spcPts val="2812"/>
              </a:lnSpc>
            </a:pPr>
            <a:r>
              <a:rPr lang="en-US" sz="2812" b="true">
                <a:solidFill>
                  <a:srgbClr val="405449"/>
                </a:solidFill>
                <a:latin typeface="Arimo Bold"/>
                <a:ea typeface="Arimo Bold"/>
                <a:cs typeface="Arimo Bold"/>
                <a:sym typeface="Arimo Bold"/>
              </a:rPr>
              <a:t>2</a:t>
            </a:r>
          </a:p>
        </p:txBody>
      </p:sp>
      <p:sp>
        <p:nvSpPr>
          <p:cNvPr name="TextBox 22" id="22"/>
          <p:cNvSpPr txBox="true"/>
          <p:nvPr/>
        </p:nvSpPr>
        <p:spPr>
          <a:xfrm rot="0">
            <a:off x="7240935" y="8297167"/>
            <a:ext cx="3805981" cy="398561"/>
          </a:xfrm>
          <a:prstGeom prst="rect">
            <a:avLst/>
          </a:prstGeom>
        </p:spPr>
        <p:txBody>
          <a:bodyPr anchor="t" rtlCol="false" tIns="0" lIns="0" bIns="0" rIns="0">
            <a:spAutoFit/>
          </a:bodyPr>
          <a:lstStyle/>
          <a:p>
            <a:pPr algn="ctr">
              <a:lnSpc>
                <a:spcPts val="2937"/>
              </a:lnSpc>
            </a:pPr>
            <a:r>
              <a:rPr lang="en-US" sz="2375" b="true">
                <a:solidFill>
                  <a:srgbClr val="405449"/>
                </a:solidFill>
                <a:latin typeface="Arimo Bold"/>
                <a:ea typeface="Arimo Bold"/>
                <a:cs typeface="Arimo Bold"/>
                <a:sym typeface="Arimo Bold"/>
              </a:rPr>
              <a:t>Graphical User Interface</a:t>
            </a:r>
          </a:p>
        </p:txBody>
      </p:sp>
      <p:sp>
        <p:nvSpPr>
          <p:cNvPr name="TextBox 23" id="23"/>
          <p:cNvSpPr txBox="true"/>
          <p:nvPr/>
        </p:nvSpPr>
        <p:spPr>
          <a:xfrm rot="0">
            <a:off x="5300662" y="8736657"/>
            <a:ext cx="7686675" cy="881955"/>
          </a:xfrm>
          <a:prstGeom prst="rect">
            <a:avLst/>
          </a:prstGeom>
        </p:spPr>
        <p:txBody>
          <a:bodyPr anchor="t" rtlCol="false" tIns="0" lIns="0" bIns="0" rIns="0">
            <a:spAutoFit/>
          </a:bodyPr>
          <a:lstStyle/>
          <a:p>
            <a:pPr algn="ctr">
              <a:lnSpc>
                <a:spcPts val="3000"/>
              </a:lnSpc>
            </a:pPr>
            <a:r>
              <a:rPr lang="en-US" sz="1874">
                <a:solidFill>
                  <a:srgbClr val="405449"/>
                </a:solidFill>
                <a:latin typeface="Arimo"/>
                <a:ea typeface="Arimo"/>
                <a:cs typeface="Arimo"/>
                <a:sym typeface="Arimo"/>
              </a:rPr>
              <a:t>Develop a GUI (Graphical User Interface) for a more visually appealing and intuitive user experience.</a:t>
            </a:r>
          </a:p>
        </p:txBody>
      </p:sp>
      <p:grpSp>
        <p:nvGrpSpPr>
          <p:cNvPr name="Group 24" id="24"/>
          <p:cNvGrpSpPr/>
          <p:nvPr/>
        </p:nvGrpSpPr>
        <p:grpSpPr>
          <a:xfrm rot="0">
            <a:off x="13337381" y="6373117"/>
            <a:ext cx="28575" cy="850106"/>
            <a:chOff x="0" y="0"/>
            <a:chExt cx="38100" cy="1133475"/>
          </a:xfrm>
        </p:grpSpPr>
        <p:sp>
          <p:nvSpPr>
            <p:cNvPr name="Freeform 25" id="25"/>
            <p:cNvSpPr/>
            <p:nvPr/>
          </p:nvSpPr>
          <p:spPr>
            <a:xfrm flipH="false" flipV="false" rot="0">
              <a:off x="0" y="0"/>
              <a:ext cx="38100" cy="1133475"/>
            </a:xfrm>
            <a:custGeom>
              <a:avLst/>
              <a:gdLst/>
              <a:ahLst/>
              <a:cxnLst/>
              <a:rect r="r" b="b" t="t" l="l"/>
              <a:pathLst>
                <a:path h="1133475" w="38100">
                  <a:moveTo>
                    <a:pt x="0" y="19050"/>
                  </a:moveTo>
                  <a:cubicBezTo>
                    <a:pt x="0" y="8509"/>
                    <a:pt x="8509" y="0"/>
                    <a:pt x="19050" y="0"/>
                  </a:cubicBezTo>
                  <a:cubicBezTo>
                    <a:pt x="29591" y="0"/>
                    <a:pt x="38100" y="8509"/>
                    <a:pt x="38100" y="19050"/>
                  </a:cubicBezTo>
                  <a:lnTo>
                    <a:pt x="38100" y="1114425"/>
                  </a:lnTo>
                  <a:cubicBezTo>
                    <a:pt x="38100" y="1124966"/>
                    <a:pt x="29591" y="1133475"/>
                    <a:pt x="19050" y="1133475"/>
                  </a:cubicBezTo>
                  <a:cubicBezTo>
                    <a:pt x="8509" y="1133475"/>
                    <a:pt x="0" y="1124966"/>
                    <a:pt x="0" y="1114425"/>
                  </a:cubicBezTo>
                  <a:close/>
                </a:path>
              </a:pathLst>
            </a:custGeom>
            <a:solidFill>
              <a:srgbClr val="CED9CE"/>
            </a:solidFill>
          </p:spPr>
        </p:sp>
      </p:grpSp>
      <p:grpSp>
        <p:nvGrpSpPr>
          <p:cNvPr name="Group 26" id="26"/>
          <p:cNvGrpSpPr/>
          <p:nvPr/>
        </p:nvGrpSpPr>
        <p:grpSpPr>
          <a:xfrm rot="0">
            <a:off x="13078420" y="6949976"/>
            <a:ext cx="546497" cy="546497"/>
            <a:chOff x="0" y="0"/>
            <a:chExt cx="728663" cy="728663"/>
          </a:xfrm>
        </p:grpSpPr>
        <p:sp>
          <p:nvSpPr>
            <p:cNvPr name="Freeform 27" id="27"/>
            <p:cNvSpPr/>
            <p:nvPr/>
          </p:nvSpPr>
          <p:spPr>
            <a:xfrm flipH="false" flipV="false" rot="0">
              <a:off x="0" y="0"/>
              <a:ext cx="728726" cy="728726"/>
            </a:xfrm>
            <a:custGeom>
              <a:avLst/>
              <a:gdLst/>
              <a:ahLst/>
              <a:cxnLst/>
              <a:rect r="r" b="b" t="t" l="l"/>
              <a:pathLst>
                <a:path h="728726" w="728726">
                  <a:moveTo>
                    <a:pt x="0" y="291465"/>
                  </a:moveTo>
                  <a:cubicBezTo>
                    <a:pt x="0" y="130556"/>
                    <a:pt x="130556" y="0"/>
                    <a:pt x="291465" y="0"/>
                  </a:cubicBezTo>
                  <a:lnTo>
                    <a:pt x="437134" y="0"/>
                  </a:lnTo>
                  <a:cubicBezTo>
                    <a:pt x="598170" y="0"/>
                    <a:pt x="728726" y="130556"/>
                    <a:pt x="728726" y="291465"/>
                  </a:cubicBezTo>
                  <a:lnTo>
                    <a:pt x="728726" y="437134"/>
                  </a:lnTo>
                  <a:cubicBezTo>
                    <a:pt x="728726" y="598170"/>
                    <a:pt x="598170" y="728599"/>
                    <a:pt x="437261" y="728599"/>
                  </a:cubicBezTo>
                  <a:lnTo>
                    <a:pt x="291465" y="728599"/>
                  </a:lnTo>
                  <a:cubicBezTo>
                    <a:pt x="130556" y="728726"/>
                    <a:pt x="0" y="598170"/>
                    <a:pt x="0" y="437134"/>
                  </a:cubicBezTo>
                  <a:close/>
                </a:path>
              </a:pathLst>
            </a:custGeom>
            <a:solidFill>
              <a:srgbClr val="E8F3E8"/>
            </a:solidFill>
          </p:spPr>
        </p:sp>
      </p:grpSp>
      <p:sp>
        <p:nvSpPr>
          <p:cNvPr name="TextBox 28" id="28"/>
          <p:cNvSpPr txBox="true"/>
          <p:nvPr/>
        </p:nvSpPr>
        <p:spPr>
          <a:xfrm rot="0">
            <a:off x="13241536" y="7069634"/>
            <a:ext cx="220116" cy="335756"/>
          </a:xfrm>
          <a:prstGeom prst="rect">
            <a:avLst/>
          </a:prstGeom>
        </p:spPr>
        <p:txBody>
          <a:bodyPr anchor="t" rtlCol="false" tIns="0" lIns="0" bIns="0" rIns="0">
            <a:spAutoFit/>
          </a:bodyPr>
          <a:lstStyle/>
          <a:p>
            <a:pPr algn="ctr">
              <a:lnSpc>
                <a:spcPts val="2812"/>
              </a:lnSpc>
            </a:pPr>
            <a:r>
              <a:rPr lang="en-US" sz="2812" b="true">
                <a:solidFill>
                  <a:srgbClr val="405449"/>
                </a:solidFill>
                <a:latin typeface="Arimo Bold"/>
                <a:ea typeface="Arimo Bold"/>
                <a:cs typeface="Arimo Bold"/>
                <a:sym typeface="Arimo Bold"/>
              </a:rPr>
              <a:t>3</a:t>
            </a:r>
          </a:p>
        </p:txBody>
      </p:sp>
      <p:sp>
        <p:nvSpPr>
          <p:cNvPr name="TextBox 29" id="29"/>
          <p:cNvSpPr txBox="true"/>
          <p:nvPr/>
        </p:nvSpPr>
        <p:spPr>
          <a:xfrm rot="0">
            <a:off x="11833472" y="4808785"/>
            <a:ext cx="3036243" cy="398561"/>
          </a:xfrm>
          <a:prstGeom prst="rect">
            <a:avLst/>
          </a:prstGeom>
        </p:spPr>
        <p:txBody>
          <a:bodyPr anchor="t" rtlCol="false" tIns="0" lIns="0" bIns="0" rIns="0">
            <a:spAutoFit/>
          </a:bodyPr>
          <a:lstStyle/>
          <a:p>
            <a:pPr algn="ctr">
              <a:lnSpc>
                <a:spcPts val="2937"/>
              </a:lnSpc>
            </a:pPr>
            <a:r>
              <a:rPr lang="en-US" sz="2375" b="true">
                <a:solidFill>
                  <a:srgbClr val="405449"/>
                </a:solidFill>
                <a:latin typeface="Arimo Bold"/>
                <a:ea typeface="Arimo Bold"/>
                <a:cs typeface="Arimo Bold"/>
                <a:sym typeface="Arimo Bold"/>
              </a:rPr>
              <a:t>Advanced Search</a:t>
            </a:r>
          </a:p>
        </p:txBody>
      </p:sp>
      <p:sp>
        <p:nvSpPr>
          <p:cNvPr name="TextBox 30" id="30"/>
          <p:cNvSpPr txBox="true"/>
          <p:nvPr/>
        </p:nvSpPr>
        <p:spPr>
          <a:xfrm rot="0">
            <a:off x="9508331" y="5248275"/>
            <a:ext cx="7686675" cy="881955"/>
          </a:xfrm>
          <a:prstGeom prst="rect">
            <a:avLst/>
          </a:prstGeom>
        </p:spPr>
        <p:txBody>
          <a:bodyPr anchor="t" rtlCol="false" tIns="0" lIns="0" bIns="0" rIns="0">
            <a:spAutoFit/>
          </a:bodyPr>
          <a:lstStyle/>
          <a:p>
            <a:pPr algn="ctr">
              <a:lnSpc>
                <a:spcPts val="3000"/>
              </a:lnSpc>
            </a:pPr>
            <a:r>
              <a:rPr lang="en-US" sz="1874">
                <a:solidFill>
                  <a:srgbClr val="405449"/>
                </a:solidFill>
                <a:latin typeface="Arimo"/>
                <a:ea typeface="Arimo"/>
                <a:cs typeface="Arimo"/>
                <a:sym typeface="Arimo"/>
              </a:rPr>
              <a:t>Implement advanced search functionality to quickly retrieve specific patient information.</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0" y="0"/>
            <a:ext cx="18288000" cy="10287000"/>
            <a:chOff x="0" y="0"/>
            <a:chExt cx="24384000" cy="13716000"/>
          </a:xfrm>
        </p:grpSpPr>
        <p:sp>
          <p:nvSpPr>
            <p:cNvPr name="Freeform 3" id="3"/>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DEEEE1"/>
            </a:solidFill>
          </p:spPr>
        </p:sp>
      </p:grpSp>
      <p:grpSp>
        <p:nvGrpSpPr>
          <p:cNvPr name="Group 4" id="4"/>
          <p:cNvGrpSpPr/>
          <p:nvPr/>
        </p:nvGrpSpPr>
        <p:grpSpPr>
          <a:xfrm rot="0">
            <a:off x="0" y="0"/>
            <a:ext cx="18288000" cy="10287000"/>
            <a:chOff x="0" y="0"/>
            <a:chExt cx="24384000" cy="13716000"/>
          </a:xfrm>
        </p:grpSpPr>
        <p:sp>
          <p:nvSpPr>
            <p:cNvPr name="Freeform 5" id="5"/>
            <p:cNvSpPr/>
            <p:nvPr/>
          </p:nvSpPr>
          <p:spPr>
            <a:xfrm flipH="false" flipV="false" rot="0">
              <a:off x="0" y="0"/>
              <a:ext cx="24384000" cy="13716000"/>
            </a:xfrm>
            <a:custGeom>
              <a:avLst/>
              <a:gdLst/>
              <a:ahLst/>
              <a:cxnLst/>
              <a:rect r="r" b="b" t="t" l="l"/>
              <a:pathLst>
                <a:path h="13716000" w="24384000">
                  <a:moveTo>
                    <a:pt x="0" y="0"/>
                  </a:moveTo>
                  <a:lnTo>
                    <a:pt x="24384000" y="0"/>
                  </a:lnTo>
                  <a:lnTo>
                    <a:pt x="24384000" y="13716000"/>
                  </a:lnTo>
                  <a:lnTo>
                    <a:pt x="0" y="13716000"/>
                  </a:lnTo>
                  <a:close/>
                </a:path>
              </a:pathLst>
            </a:custGeom>
            <a:solidFill>
              <a:srgbClr val="FAFFFA"/>
            </a:solidFill>
          </p:spPr>
        </p:sp>
      </p:grpSp>
      <p:sp>
        <p:nvSpPr>
          <p:cNvPr name="Freeform 6" id="6" descr="preencoded.png"/>
          <p:cNvSpPr/>
          <p:nvPr/>
        </p:nvSpPr>
        <p:spPr>
          <a:xfrm flipH="false" flipV="false" rot="0">
            <a:off x="0" y="0"/>
            <a:ext cx="6858000" cy="10287000"/>
          </a:xfrm>
          <a:custGeom>
            <a:avLst/>
            <a:gdLst/>
            <a:ahLst/>
            <a:cxnLst/>
            <a:rect r="r" b="b" t="t" l="l"/>
            <a:pathLst>
              <a:path h="10287000" w="6858000">
                <a:moveTo>
                  <a:pt x="0" y="0"/>
                </a:moveTo>
                <a:lnTo>
                  <a:pt x="6858000" y="0"/>
                </a:lnTo>
                <a:lnTo>
                  <a:pt x="6858000" y="10287000"/>
                </a:lnTo>
                <a:lnTo>
                  <a:pt x="0" y="10287000"/>
                </a:lnTo>
                <a:lnTo>
                  <a:pt x="0" y="0"/>
                </a:lnTo>
                <a:close/>
              </a:path>
            </a:pathLst>
          </a:custGeom>
          <a:blipFill>
            <a:blip r:embed="rId2"/>
            <a:stretch>
              <a:fillRect l="0" t="0" r="0" b="0"/>
            </a:stretch>
          </a:blipFill>
        </p:spPr>
      </p:sp>
      <p:sp>
        <p:nvSpPr>
          <p:cNvPr name="TextBox 7" id="7"/>
          <p:cNvSpPr txBox="true"/>
          <p:nvPr/>
        </p:nvSpPr>
        <p:spPr>
          <a:xfrm rot="0">
            <a:off x="7850237" y="3069877"/>
            <a:ext cx="7088237" cy="943124"/>
          </a:xfrm>
          <a:prstGeom prst="rect">
            <a:avLst/>
          </a:prstGeom>
        </p:spPr>
        <p:txBody>
          <a:bodyPr anchor="t" rtlCol="false" tIns="0" lIns="0" bIns="0" rIns="0">
            <a:spAutoFit/>
          </a:bodyPr>
          <a:lstStyle/>
          <a:p>
            <a:pPr algn="l">
              <a:lnSpc>
                <a:spcPts val="6937"/>
              </a:lnSpc>
            </a:pPr>
            <a:r>
              <a:rPr lang="en-US" sz="5562" b="true">
                <a:solidFill>
                  <a:srgbClr val="3B4540"/>
                </a:solidFill>
                <a:latin typeface="Arimo Bold"/>
                <a:ea typeface="Arimo Bold"/>
                <a:cs typeface="Arimo Bold"/>
                <a:sym typeface="Arimo Bold"/>
              </a:rPr>
              <a:t>Conclusion</a:t>
            </a:r>
          </a:p>
        </p:txBody>
      </p:sp>
      <p:sp>
        <p:nvSpPr>
          <p:cNvPr name="TextBox 8" id="8"/>
          <p:cNvSpPr txBox="true"/>
          <p:nvPr/>
        </p:nvSpPr>
        <p:spPr>
          <a:xfrm rot="0">
            <a:off x="7850237" y="4333429"/>
            <a:ext cx="9445526" cy="2826544"/>
          </a:xfrm>
          <a:prstGeom prst="rect">
            <a:avLst/>
          </a:prstGeom>
        </p:spPr>
        <p:txBody>
          <a:bodyPr anchor="t" rtlCol="false" tIns="0" lIns="0" bIns="0" rIns="0">
            <a:spAutoFit/>
          </a:bodyPr>
          <a:lstStyle/>
          <a:p>
            <a:pPr algn="l">
              <a:lnSpc>
                <a:spcPts val="3562"/>
              </a:lnSpc>
            </a:pPr>
            <a:r>
              <a:rPr lang="en-US" sz="2187">
                <a:solidFill>
                  <a:srgbClr val="405449"/>
                </a:solidFill>
                <a:latin typeface="Arimo"/>
                <a:ea typeface="Arimo"/>
                <a:cs typeface="Arimo"/>
                <a:sym typeface="Arimo"/>
              </a:rPr>
              <a:t>The Hospital Patient Management System aims to streamline patient data handling, provide an intuitive interface, and ensure seamless operations for healthcare professionals. By addressing the problem statement, meeting the system objectives, and considering the constraints, this system offers numerous benefits and has a promising future scope for further enhancements.</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DAGXgPLKJrs</dc:identifier>
  <dcterms:modified xsi:type="dcterms:W3CDTF">2011-08-01T06:04:30Z</dcterms:modified>
  <cp:revision>1</cp:revision>
  <dc:title>by Mona Raj</dc:title>
</cp:coreProperties>
</file>

<file path=docProps/thumbnail.jpeg>
</file>